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266" r:id="rId5"/>
    <p:sldId id="257" r:id="rId6"/>
    <p:sldId id="268" r:id="rId7"/>
    <p:sldId id="267" r:id="rId8"/>
    <p:sldId id="269" r:id="rId9"/>
    <p:sldId id="270" r:id="rId10"/>
    <p:sldId id="271" r:id="rId11"/>
    <p:sldId id="272" r:id="rId12"/>
    <p:sldId id="273" r:id="rId13"/>
    <p:sldId id="27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8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10/12/2021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10/12/2021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10/12/2021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10/12/2021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10/12/2021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10/12/2021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10/12/2021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10/12/2021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10/12/2021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10/12/2021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10/12/2021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10/12/2021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10/12/2021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295434"/>
          </a:xfrm>
        </p:spPr>
        <p:txBody>
          <a:bodyPr>
            <a:noAutofit/>
          </a:bodyPr>
          <a:lstStyle/>
          <a:p>
            <a:pPr algn="l"/>
            <a:r>
              <a:rPr lang="en-US" sz="2800" b="1" dirty="0">
                <a:solidFill>
                  <a:srgbClr val="FFFFFF"/>
                </a:solidFill>
              </a:rPr>
              <a:t>A Regression Story: </a:t>
            </a:r>
            <a:r>
              <a:rPr lang="en-US" sz="2800" dirty="0">
                <a:solidFill>
                  <a:srgbClr val="FFFFFF"/>
                </a:solidFill>
              </a:rPr>
              <a:t>Building a Price Predictive Model for Cars</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2262" y="5541153"/>
            <a:ext cx="5268177" cy="1122172"/>
          </a:xfrm>
        </p:spPr>
        <p:txBody>
          <a:bodyPr>
            <a:normAutofit lnSpcReduction="10000"/>
          </a:bodyPr>
          <a:lstStyle/>
          <a:p>
            <a:pPr algn="r">
              <a:spcAft>
                <a:spcPts val="600"/>
              </a:spcAft>
            </a:pPr>
            <a:r>
              <a:rPr lang="en-US" sz="1800" b="1" dirty="0">
                <a:solidFill>
                  <a:srgbClr val="FFFFFF"/>
                </a:solidFill>
              </a:rPr>
              <a:t>Neshat J. </a:t>
            </a:r>
            <a:r>
              <a:rPr lang="en-US" sz="1800" b="1" dirty="0" err="1">
                <a:solidFill>
                  <a:srgbClr val="FFFFFF"/>
                </a:solidFill>
              </a:rPr>
              <a:t>Heravi</a:t>
            </a:r>
            <a:r>
              <a:rPr lang="en-US" sz="1800" b="1" dirty="0">
                <a:solidFill>
                  <a:srgbClr val="FFFFFF"/>
                </a:solidFill>
              </a:rPr>
              <a:t> </a:t>
            </a:r>
          </a:p>
          <a:p>
            <a:pPr algn="r">
              <a:spcAft>
                <a:spcPts val="600"/>
              </a:spcAft>
            </a:pPr>
            <a:r>
              <a:rPr lang="en-US" sz="1800" b="1" dirty="0">
                <a:solidFill>
                  <a:srgbClr val="FFFFFF"/>
                </a:solidFill>
              </a:rPr>
              <a:t>GitHub: Neshat-JH</a:t>
            </a:r>
          </a:p>
          <a:p>
            <a:pPr algn="r">
              <a:spcAft>
                <a:spcPts val="600"/>
              </a:spcAft>
            </a:pPr>
            <a:r>
              <a:rPr lang="en-US" sz="1800" b="1" dirty="0">
                <a:solidFill>
                  <a:srgbClr val="FFFFFF"/>
                </a:solidFill>
              </a:rPr>
              <a:t>10/13/2021</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718CE-B51D-4755-B193-DCD8C5A52C9C}"/>
              </a:ext>
            </a:extLst>
          </p:cNvPr>
          <p:cNvSpPr>
            <a:spLocks noGrp="1"/>
          </p:cNvSpPr>
          <p:nvPr>
            <p:ph type="title"/>
          </p:nvPr>
        </p:nvSpPr>
        <p:spPr/>
        <p:txBody>
          <a:bodyPr>
            <a:normAutofit/>
          </a:bodyPr>
          <a:lstStyle/>
          <a:p>
            <a:r>
              <a:rPr lang="en-US" sz="2800" b="1" dirty="0"/>
              <a:t>Appendix: Correlation of Numeric Features </a:t>
            </a:r>
          </a:p>
        </p:txBody>
      </p:sp>
      <p:pic>
        <p:nvPicPr>
          <p:cNvPr id="4" name="Picture 3">
            <a:extLst>
              <a:ext uri="{FF2B5EF4-FFF2-40B4-BE49-F238E27FC236}">
                <a16:creationId xmlns:a16="http://schemas.microsoft.com/office/drawing/2014/main" id="{7C1CA91A-4BE2-43C4-8F93-DF7CED8DBDBB}"/>
              </a:ext>
            </a:extLst>
          </p:cNvPr>
          <p:cNvPicPr>
            <a:picLocks noChangeAspect="1"/>
          </p:cNvPicPr>
          <p:nvPr/>
        </p:nvPicPr>
        <p:blipFill>
          <a:blip r:embed="rId2"/>
          <a:stretch>
            <a:fillRect/>
          </a:stretch>
        </p:blipFill>
        <p:spPr>
          <a:xfrm>
            <a:off x="837384" y="2028824"/>
            <a:ext cx="5334816" cy="4524375"/>
          </a:xfrm>
          <a:prstGeom prst="rect">
            <a:avLst/>
          </a:prstGeom>
        </p:spPr>
      </p:pic>
      <p:pic>
        <p:nvPicPr>
          <p:cNvPr id="6" name="Picture 5">
            <a:extLst>
              <a:ext uri="{FF2B5EF4-FFF2-40B4-BE49-F238E27FC236}">
                <a16:creationId xmlns:a16="http://schemas.microsoft.com/office/drawing/2014/main" id="{AC22DFB8-AA78-422E-8D6B-AB128649A125}"/>
              </a:ext>
            </a:extLst>
          </p:cNvPr>
          <p:cNvPicPr>
            <a:picLocks noChangeAspect="1"/>
          </p:cNvPicPr>
          <p:nvPr/>
        </p:nvPicPr>
        <p:blipFill>
          <a:blip r:embed="rId3"/>
          <a:stretch>
            <a:fillRect/>
          </a:stretch>
        </p:blipFill>
        <p:spPr>
          <a:xfrm>
            <a:off x="6197588" y="2028824"/>
            <a:ext cx="5803912" cy="4524375"/>
          </a:xfrm>
          <a:prstGeom prst="rect">
            <a:avLst/>
          </a:prstGeom>
        </p:spPr>
      </p:pic>
    </p:spTree>
    <p:extLst>
      <p:ext uri="{BB962C8B-B14F-4D97-AF65-F5344CB8AC3E}">
        <p14:creationId xmlns:p14="http://schemas.microsoft.com/office/powerpoint/2010/main" val="4110827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16872"/>
          </a:xfrm>
        </p:spPr>
        <p:txBody>
          <a:bodyPr>
            <a:normAutofit/>
          </a:bodyPr>
          <a:lstStyle/>
          <a:p>
            <a:r>
              <a:rPr lang="en-US" sz="2800" b="1" dirty="0"/>
              <a:t>Introduction</a:t>
            </a:r>
          </a:p>
        </p:txBody>
      </p:sp>
      <p:sp>
        <p:nvSpPr>
          <p:cNvPr id="4" name="Content Placeholder 3">
            <a:extLst>
              <a:ext uri="{FF2B5EF4-FFF2-40B4-BE49-F238E27FC236}">
                <a16:creationId xmlns:a16="http://schemas.microsoft.com/office/drawing/2014/main" id="{E49356EB-A5AB-4702-8156-BDE41BF746A3}"/>
              </a:ext>
            </a:extLst>
          </p:cNvPr>
          <p:cNvSpPr>
            <a:spLocks noGrp="1"/>
          </p:cNvSpPr>
          <p:nvPr>
            <p:ph idx="1"/>
          </p:nvPr>
        </p:nvSpPr>
        <p:spPr>
          <a:xfrm>
            <a:off x="1371600" y="1340528"/>
            <a:ext cx="9601200" cy="4526872"/>
          </a:xfrm>
        </p:spPr>
        <p:txBody>
          <a:bodyPr>
            <a:normAutofit lnSpcReduction="10000"/>
          </a:bodyPr>
          <a:lstStyle/>
          <a:p>
            <a:r>
              <a:rPr lang="en-US" dirty="0"/>
              <a:t>The cars prices have fluctuated in the past year or so due to the pandemic aftermath. The incentive is to create a predictive model based on recent data so that buyers have a more realistic information about car prices.</a:t>
            </a:r>
          </a:p>
          <a:p>
            <a:pPr marL="0" indent="0">
              <a:buNone/>
            </a:pPr>
            <a:endParaRPr lang="en-US" dirty="0"/>
          </a:p>
          <a:p>
            <a:pPr marL="0" indent="0">
              <a:buNone/>
            </a:pPr>
            <a:r>
              <a:rPr lang="en-US" sz="2800" b="1" dirty="0"/>
              <a:t>Objective</a:t>
            </a:r>
          </a:p>
          <a:p>
            <a:r>
              <a:rPr lang="en-US" dirty="0"/>
              <a:t>The objective of this project is to build regression predictive models for car prices based on their features. The model with best evaluation metrics and highest accuracy will be selected for use.</a:t>
            </a:r>
          </a:p>
          <a:p>
            <a:pPr marL="0" indent="0">
              <a:buNone/>
            </a:pPr>
            <a:endParaRPr lang="en-US" dirty="0"/>
          </a:p>
          <a:p>
            <a:pPr marL="0" indent="0">
              <a:buNone/>
            </a:pPr>
            <a:r>
              <a:rPr lang="en-US" sz="2800" b="1" dirty="0"/>
              <a:t>Goal</a:t>
            </a:r>
          </a:p>
          <a:p>
            <a:r>
              <a:rPr lang="en-US" dirty="0"/>
              <a:t>The goal is to help Pacific Northwest car buyers to have a more realistic idea of the prices amid recent price fluctuations.</a:t>
            </a:r>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0B1B08-A751-44C1-B06D-FA73599B093E}"/>
              </a:ext>
            </a:extLst>
          </p:cNvPr>
          <p:cNvSpPr txBox="1"/>
          <p:nvPr/>
        </p:nvSpPr>
        <p:spPr>
          <a:xfrm>
            <a:off x="723900" y="379065"/>
            <a:ext cx="4425149" cy="523220"/>
          </a:xfrm>
          <a:prstGeom prst="rect">
            <a:avLst/>
          </a:prstGeom>
          <a:noFill/>
        </p:spPr>
        <p:txBody>
          <a:bodyPr wrap="square">
            <a:spAutoFit/>
          </a:bodyPr>
          <a:lstStyle/>
          <a:p>
            <a:r>
              <a:rPr lang="en-US" sz="2800" b="1" dirty="0"/>
              <a:t>Data</a:t>
            </a:r>
            <a:endParaRPr lang="en-US" sz="2800" dirty="0"/>
          </a:p>
        </p:txBody>
      </p:sp>
      <p:sp>
        <p:nvSpPr>
          <p:cNvPr id="9" name="TextBox 8">
            <a:extLst>
              <a:ext uri="{FF2B5EF4-FFF2-40B4-BE49-F238E27FC236}">
                <a16:creationId xmlns:a16="http://schemas.microsoft.com/office/drawing/2014/main" id="{95BA285E-4989-40A0-9167-1CFF2B803592}"/>
              </a:ext>
            </a:extLst>
          </p:cNvPr>
          <p:cNvSpPr txBox="1"/>
          <p:nvPr/>
        </p:nvSpPr>
        <p:spPr>
          <a:xfrm>
            <a:off x="852256" y="1057399"/>
            <a:ext cx="4296793"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t>Data is scraped from cars.com website using </a:t>
            </a:r>
            <a:r>
              <a:rPr lang="en-US" sz="1800" dirty="0" err="1"/>
              <a:t>BeautifulSoup</a:t>
            </a:r>
            <a:r>
              <a:rPr lang="en-US" sz="1800" dirty="0"/>
              <a:t> Python library.</a:t>
            </a:r>
          </a:p>
          <a:p>
            <a:pPr marL="285750" indent="-285750">
              <a:buFont typeface="Arial" panose="020B0604020202020204" pitchFamily="34" charset="0"/>
              <a:buChar char="•"/>
            </a:pPr>
            <a:r>
              <a:rPr lang="en-US" dirty="0"/>
              <a:t>Data includes Seattle and Portland cities and areas within the 30 miles radius.</a:t>
            </a:r>
          </a:p>
          <a:p>
            <a:pPr marL="285750" indent="-285750">
              <a:buFont typeface="Arial" panose="020B0604020202020204" pitchFamily="34" charset="0"/>
              <a:buChar char="•"/>
            </a:pPr>
            <a:endParaRPr lang="en-US" dirty="0"/>
          </a:p>
        </p:txBody>
      </p:sp>
      <p:pic>
        <p:nvPicPr>
          <p:cNvPr id="10" name="Content Placeholder 9" descr="Graphical user interface&#10;&#10;Description automatically generated">
            <a:extLst>
              <a:ext uri="{FF2B5EF4-FFF2-40B4-BE49-F238E27FC236}">
                <a16:creationId xmlns:a16="http://schemas.microsoft.com/office/drawing/2014/main" id="{B812A262-C842-4E42-A7D0-AD2C2842A1F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027" b="-6027"/>
          <a:stretch/>
        </p:blipFill>
        <p:spPr bwMode="auto">
          <a:xfrm>
            <a:off x="6896100" y="496640"/>
            <a:ext cx="3962400" cy="6367987"/>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5CFFC64B-64D9-49B9-824E-70BF71993997}"/>
              </a:ext>
            </a:extLst>
          </p:cNvPr>
          <p:cNvPicPr>
            <a:picLocks noChangeAspect="1"/>
          </p:cNvPicPr>
          <p:nvPr/>
        </p:nvPicPr>
        <p:blipFill>
          <a:blip r:embed="rId3"/>
          <a:stretch>
            <a:fillRect/>
          </a:stretch>
        </p:blipFill>
        <p:spPr>
          <a:xfrm>
            <a:off x="485775" y="3835748"/>
            <a:ext cx="3387150" cy="2643187"/>
          </a:xfrm>
          <a:prstGeom prst="rect">
            <a:avLst/>
          </a:prstGeom>
        </p:spPr>
      </p:pic>
      <p:pic>
        <p:nvPicPr>
          <p:cNvPr id="14" name="Picture 13">
            <a:extLst>
              <a:ext uri="{FF2B5EF4-FFF2-40B4-BE49-F238E27FC236}">
                <a16:creationId xmlns:a16="http://schemas.microsoft.com/office/drawing/2014/main" id="{75CCE9C2-D2A3-4D43-9A0F-7C8DC7B1854D}"/>
              </a:ext>
            </a:extLst>
          </p:cNvPr>
          <p:cNvPicPr>
            <a:picLocks noChangeAspect="1"/>
          </p:cNvPicPr>
          <p:nvPr/>
        </p:nvPicPr>
        <p:blipFill>
          <a:blip r:embed="rId4"/>
          <a:stretch>
            <a:fillRect/>
          </a:stretch>
        </p:blipFill>
        <p:spPr>
          <a:xfrm>
            <a:off x="503116" y="2702445"/>
            <a:ext cx="1868965" cy="978189"/>
          </a:xfrm>
          <a:prstGeom prst="rect">
            <a:avLst/>
          </a:prstGeom>
        </p:spPr>
      </p:pic>
    </p:spTree>
    <p:extLst>
      <p:ext uri="{BB962C8B-B14F-4D97-AF65-F5344CB8AC3E}">
        <p14:creationId xmlns:p14="http://schemas.microsoft.com/office/powerpoint/2010/main" val="3142472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3A87-71BD-4400-A687-B40A36F48BF7}"/>
              </a:ext>
            </a:extLst>
          </p:cNvPr>
          <p:cNvSpPr>
            <a:spLocks noGrp="1"/>
          </p:cNvSpPr>
          <p:nvPr>
            <p:ph type="title"/>
          </p:nvPr>
        </p:nvSpPr>
        <p:spPr>
          <a:xfrm>
            <a:off x="1371600" y="685800"/>
            <a:ext cx="9601200" cy="666750"/>
          </a:xfrm>
        </p:spPr>
        <p:txBody>
          <a:bodyPr>
            <a:normAutofit/>
          </a:bodyPr>
          <a:lstStyle/>
          <a:p>
            <a:r>
              <a:rPr lang="en-US" sz="2800" b="1" dirty="0"/>
              <a:t>Methodology</a:t>
            </a:r>
          </a:p>
        </p:txBody>
      </p:sp>
      <p:sp>
        <p:nvSpPr>
          <p:cNvPr id="3" name="Content Placeholder 2">
            <a:extLst>
              <a:ext uri="{FF2B5EF4-FFF2-40B4-BE49-F238E27FC236}">
                <a16:creationId xmlns:a16="http://schemas.microsoft.com/office/drawing/2014/main" id="{24770969-5A04-4D4F-86E0-89EF80BD5568}"/>
              </a:ext>
            </a:extLst>
          </p:cNvPr>
          <p:cNvSpPr>
            <a:spLocks noGrp="1"/>
          </p:cNvSpPr>
          <p:nvPr>
            <p:ph idx="1"/>
          </p:nvPr>
        </p:nvSpPr>
        <p:spPr>
          <a:xfrm>
            <a:off x="1371600" y="1352549"/>
            <a:ext cx="5438160" cy="5019675"/>
          </a:xfrm>
        </p:spPr>
        <p:txBody>
          <a:bodyPr>
            <a:normAutofit fontScale="92500" lnSpcReduction="10000"/>
          </a:bodyPr>
          <a:lstStyle/>
          <a:p>
            <a:r>
              <a:rPr lang="en-US" dirty="0"/>
              <a:t>Data cleaning: </a:t>
            </a:r>
          </a:p>
          <a:p>
            <a:pPr lvl="1"/>
            <a:r>
              <a:rPr lang="en-US" dirty="0"/>
              <a:t>Disintegrating some columns: Built Year, Make and Model from Name</a:t>
            </a:r>
          </a:p>
          <a:p>
            <a:pPr lvl="1"/>
            <a:r>
              <a:rPr lang="en-US" dirty="0"/>
              <a:t>Detecting and handling missing data and outliers</a:t>
            </a:r>
          </a:p>
          <a:p>
            <a:r>
              <a:rPr lang="en-US" dirty="0"/>
              <a:t>Exploratory Data Analysis (EDA):</a:t>
            </a:r>
          </a:p>
          <a:p>
            <a:pPr lvl="1"/>
            <a:r>
              <a:rPr lang="en-US" dirty="0"/>
              <a:t>Looking into feature correlations, VIF, </a:t>
            </a:r>
            <a:r>
              <a:rPr lang="en-US" dirty="0" err="1"/>
              <a:t>pairplots</a:t>
            </a:r>
            <a:r>
              <a:rPr lang="en-US" dirty="0"/>
              <a:t> etc.</a:t>
            </a:r>
          </a:p>
          <a:p>
            <a:pPr lvl="1"/>
            <a:r>
              <a:rPr lang="en-US" dirty="0"/>
              <a:t>Understanding the transformations needed to make data suitable for regression model</a:t>
            </a:r>
          </a:p>
          <a:p>
            <a:r>
              <a:rPr lang="en-US" dirty="0"/>
              <a:t>Building Models:</a:t>
            </a:r>
          </a:p>
          <a:p>
            <a:pPr lvl="1"/>
            <a:r>
              <a:rPr lang="en-US" dirty="0"/>
              <a:t>Creating different regression models.</a:t>
            </a:r>
          </a:p>
          <a:p>
            <a:pPr lvl="1"/>
            <a:r>
              <a:rPr lang="en-US" dirty="0"/>
              <a:t>Using cross-validations, and using evaluation metrics to select the final model</a:t>
            </a:r>
          </a:p>
          <a:p>
            <a:pPr lvl="1"/>
            <a:endParaRPr lang="en-US" dirty="0"/>
          </a:p>
          <a:p>
            <a:pPr marL="530352" lvl="1" indent="0">
              <a:buNone/>
            </a:pPr>
            <a:endParaRPr lang="en-US" dirty="0"/>
          </a:p>
        </p:txBody>
      </p:sp>
      <p:pic>
        <p:nvPicPr>
          <p:cNvPr id="5" name="Picture 4">
            <a:extLst>
              <a:ext uri="{FF2B5EF4-FFF2-40B4-BE49-F238E27FC236}">
                <a16:creationId xmlns:a16="http://schemas.microsoft.com/office/drawing/2014/main" id="{734BF216-999B-4CD4-9F31-8356628F46AF}"/>
              </a:ext>
            </a:extLst>
          </p:cNvPr>
          <p:cNvPicPr>
            <a:picLocks noChangeAspect="1"/>
          </p:cNvPicPr>
          <p:nvPr/>
        </p:nvPicPr>
        <p:blipFill>
          <a:blip r:embed="rId2"/>
          <a:stretch>
            <a:fillRect/>
          </a:stretch>
        </p:blipFill>
        <p:spPr>
          <a:xfrm>
            <a:off x="6877835" y="249686"/>
            <a:ext cx="4154557" cy="3637447"/>
          </a:xfrm>
          <a:prstGeom prst="rect">
            <a:avLst/>
          </a:prstGeom>
        </p:spPr>
      </p:pic>
      <p:pic>
        <p:nvPicPr>
          <p:cNvPr id="7" name="Picture 6">
            <a:extLst>
              <a:ext uri="{FF2B5EF4-FFF2-40B4-BE49-F238E27FC236}">
                <a16:creationId xmlns:a16="http://schemas.microsoft.com/office/drawing/2014/main" id="{2C72CB87-403E-4634-92BC-A8FC19ED2623}"/>
              </a:ext>
            </a:extLst>
          </p:cNvPr>
          <p:cNvPicPr>
            <a:picLocks noChangeAspect="1"/>
          </p:cNvPicPr>
          <p:nvPr/>
        </p:nvPicPr>
        <p:blipFill>
          <a:blip r:embed="rId3"/>
          <a:stretch>
            <a:fillRect/>
          </a:stretch>
        </p:blipFill>
        <p:spPr>
          <a:xfrm>
            <a:off x="6809760" y="3609975"/>
            <a:ext cx="4290706" cy="3220278"/>
          </a:xfrm>
          <a:prstGeom prst="rect">
            <a:avLst/>
          </a:prstGeom>
        </p:spPr>
      </p:pic>
    </p:spTree>
    <p:extLst>
      <p:ext uri="{BB962C8B-B14F-4D97-AF65-F5344CB8AC3E}">
        <p14:creationId xmlns:p14="http://schemas.microsoft.com/office/powerpoint/2010/main" val="3379922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4578-33BF-4458-B9F7-D3F713BD0C98}"/>
              </a:ext>
            </a:extLst>
          </p:cNvPr>
          <p:cNvSpPr>
            <a:spLocks noGrp="1"/>
          </p:cNvSpPr>
          <p:nvPr>
            <p:ph type="title"/>
          </p:nvPr>
        </p:nvSpPr>
        <p:spPr>
          <a:xfrm>
            <a:off x="1371600" y="685800"/>
            <a:ext cx="9601200" cy="1038225"/>
          </a:xfrm>
        </p:spPr>
        <p:txBody>
          <a:bodyPr>
            <a:normAutofit/>
          </a:bodyPr>
          <a:lstStyle/>
          <a:p>
            <a:r>
              <a:rPr lang="en-US" sz="2800" b="1" dirty="0"/>
              <a:t>Regression Models: Evaluation Metrics</a:t>
            </a:r>
          </a:p>
        </p:txBody>
      </p:sp>
      <p:sp>
        <p:nvSpPr>
          <p:cNvPr id="4" name="TextBox 3">
            <a:extLst>
              <a:ext uri="{FF2B5EF4-FFF2-40B4-BE49-F238E27FC236}">
                <a16:creationId xmlns:a16="http://schemas.microsoft.com/office/drawing/2014/main" id="{E78D3391-9B39-4AF7-B111-D62E5EC0696D}"/>
              </a:ext>
            </a:extLst>
          </p:cNvPr>
          <p:cNvSpPr txBox="1"/>
          <p:nvPr/>
        </p:nvSpPr>
        <p:spPr>
          <a:xfrm>
            <a:off x="1219200" y="1316102"/>
            <a:ext cx="4714042" cy="5117363"/>
          </a:xfrm>
          <a:prstGeom prst="rect">
            <a:avLst/>
          </a:prstGeom>
          <a:noFill/>
        </p:spPr>
        <p:txBody>
          <a:bodyPr wrap="square">
            <a:spAutoFit/>
          </a:bodyPr>
          <a:lstStyle/>
          <a:p>
            <a:pPr marL="342900" marR="0" lvl="0" indent="-342900" rtl="0">
              <a:lnSpc>
                <a:spcPct val="107000"/>
              </a:lnSpc>
              <a:spcBef>
                <a:spcPts val="0"/>
              </a:spcBef>
              <a:spcAft>
                <a:spcPts val="0"/>
              </a:spcAft>
              <a:buFont typeface="Symbol" panose="05050102010706020507" pitchFamily="18" charset="2"/>
              <a:buChar char=""/>
            </a:pPr>
            <a:r>
              <a:rPr lang="en-US" b="1" dirty="0">
                <a:effectLst/>
                <a:latin typeface="Calibri" panose="020F0502020204030204" pitchFamily="34" charset="0"/>
                <a:ea typeface="Calibri" panose="020F0502020204030204" pitchFamily="34" charset="0"/>
                <a:cs typeface="Arial" panose="020B0604020202020204" pitchFamily="34" charset="0"/>
              </a:rPr>
              <a:t>Base Linear Regression (numeric features only):</a:t>
            </a:r>
          </a:p>
          <a:p>
            <a:pPr marL="742950" marR="0" lvl="1" indent="-285750">
              <a:lnSpc>
                <a:spcPct val="107000"/>
              </a:lnSpc>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Arial" panose="020B0604020202020204" pitchFamily="34" charset="0"/>
              </a:rPr>
              <a:t>R</a:t>
            </a:r>
            <a:r>
              <a:rPr lang="en-US" baseline="30000" dirty="0">
                <a:effectLst/>
                <a:latin typeface="Calibri" panose="020F0502020204030204" pitchFamily="34" charset="0"/>
                <a:ea typeface="Calibri" panose="020F0502020204030204" pitchFamily="34" charset="0"/>
                <a:cs typeface="Arial" panose="020B0604020202020204" pitchFamily="34" charset="0"/>
              </a:rPr>
              <a:t>2</a:t>
            </a:r>
            <a:r>
              <a:rPr lang="en-US" dirty="0">
                <a:effectLst/>
                <a:latin typeface="Calibri" panose="020F0502020204030204" pitchFamily="34" charset="0"/>
                <a:ea typeface="Calibri" panose="020F0502020204030204" pitchFamily="34" charset="0"/>
                <a:cs typeface="Arial" panose="020B0604020202020204" pitchFamily="34" charset="0"/>
              </a:rPr>
              <a:t> Training set: 0.35</a:t>
            </a:r>
          </a:p>
          <a:p>
            <a:pPr marL="742950" marR="0" lvl="1" indent="-285750">
              <a:lnSpc>
                <a:spcPct val="107000"/>
              </a:lnSpc>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Arial" panose="020B0604020202020204" pitchFamily="34" charset="0"/>
              </a:rPr>
              <a:t>R</a:t>
            </a:r>
            <a:r>
              <a:rPr lang="en-US" baseline="30000" dirty="0">
                <a:effectLst/>
                <a:latin typeface="Calibri" panose="020F0502020204030204" pitchFamily="34" charset="0"/>
                <a:ea typeface="Calibri" panose="020F0502020204030204" pitchFamily="34" charset="0"/>
                <a:cs typeface="Arial" panose="020B0604020202020204" pitchFamily="34" charset="0"/>
              </a:rPr>
              <a:t>2 </a:t>
            </a:r>
            <a:r>
              <a:rPr lang="en-US" dirty="0">
                <a:effectLst/>
                <a:latin typeface="Calibri" panose="020F0502020204030204" pitchFamily="34" charset="0"/>
                <a:ea typeface="Calibri" panose="020F0502020204030204" pitchFamily="34" charset="0"/>
                <a:cs typeface="Arial" panose="020B0604020202020204" pitchFamily="34" charset="0"/>
              </a:rPr>
              <a:t>Test set: 0.37</a:t>
            </a:r>
          </a:p>
          <a:p>
            <a:pPr marL="742950" marR="0" lvl="1" indent="-285750">
              <a:lnSpc>
                <a:spcPct val="107000"/>
              </a:lnSpc>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Arial" panose="020B0604020202020204" pitchFamily="34" charset="0"/>
              </a:rPr>
              <a:t>MAE: 8,940.20</a:t>
            </a:r>
          </a:p>
          <a:p>
            <a:pPr marL="742950" marR="0" lvl="1" indent="-285750">
              <a:lnSpc>
                <a:spcPct val="107000"/>
              </a:lnSpc>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Arial" panose="020B0604020202020204" pitchFamily="34" charset="0"/>
              </a:rPr>
              <a:t>RMSE: 11,545.34</a:t>
            </a:r>
          </a:p>
          <a:p>
            <a:pPr marL="91440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Arial" panose="020B060402020202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b="1" dirty="0">
                <a:effectLst/>
                <a:latin typeface="Calibri" panose="020F0502020204030204" pitchFamily="34" charset="0"/>
                <a:ea typeface="Calibri" panose="020F0502020204030204" pitchFamily="34" charset="0"/>
                <a:cs typeface="Arial" panose="020B0604020202020204" pitchFamily="34" charset="0"/>
              </a:rPr>
              <a:t>Linear Regression (post log transformation of target):</a:t>
            </a:r>
          </a:p>
          <a:p>
            <a:pPr marL="742950" marR="0" lvl="1" indent="-285750">
              <a:lnSpc>
                <a:spcPct val="107000"/>
              </a:lnSpc>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Arial" panose="020B0604020202020204" pitchFamily="34" charset="0"/>
              </a:rPr>
              <a:t>R</a:t>
            </a:r>
            <a:r>
              <a:rPr lang="en-US" baseline="30000" dirty="0">
                <a:effectLst/>
                <a:latin typeface="Calibri" panose="020F0502020204030204" pitchFamily="34" charset="0"/>
                <a:ea typeface="Calibri" panose="020F0502020204030204" pitchFamily="34" charset="0"/>
                <a:cs typeface="Arial" panose="020B0604020202020204" pitchFamily="34" charset="0"/>
              </a:rPr>
              <a:t>2</a:t>
            </a:r>
            <a:r>
              <a:rPr lang="en-US" dirty="0">
                <a:effectLst/>
                <a:latin typeface="Calibri" panose="020F0502020204030204" pitchFamily="34" charset="0"/>
                <a:ea typeface="Calibri" panose="020F0502020204030204" pitchFamily="34" charset="0"/>
                <a:cs typeface="Arial" panose="020B0604020202020204" pitchFamily="34" charset="0"/>
              </a:rPr>
              <a:t> Training set: 0.45</a:t>
            </a:r>
          </a:p>
          <a:p>
            <a:pPr marL="742950" marR="0" lvl="1" indent="-285750">
              <a:lnSpc>
                <a:spcPct val="107000"/>
              </a:lnSpc>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Arial" panose="020B0604020202020204" pitchFamily="34" charset="0"/>
              </a:rPr>
              <a:t>R</a:t>
            </a:r>
            <a:r>
              <a:rPr lang="en-US" baseline="30000" dirty="0">
                <a:effectLst/>
                <a:latin typeface="Calibri" panose="020F0502020204030204" pitchFamily="34" charset="0"/>
                <a:ea typeface="Calibri" panose="020F0502020204030204" pitchFamily="34" charset="0"/>
                <a:cs typeface="Arial" panose="020B0604020202020204" pitchFamily="34" charset="0"/>
              </a:rPr>
              <a:t>2</a:t>
            </a:r>
            <a:r>
              <a:rPr lang="en-US" dirty="0">
                <a:effectLst/>
                <a:latin typeface="Calibri" panose="020F0502020204030204" pitchFamily="34" charset="0"/>
                <a:ea typeface="Calibri" panose="020F0502020204030204" pitchFamily="34" charset="0"/>
                <a:cs typeface="Arial" panose="020B0604020202020204" pitchFamily="34" charset="0"/>
              </a:rPr>
              <a:t> Validation set: 0.47</a:t>
            </a:r>
          </a:p>
          <a:p>
            <a:pPr marL="742950" marR="0" lvl="1" indent="-285750">
              <a:lnSpc>
                <a:spcPct val="107000"/>
              </a:lnSpc>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Arial" panose="020B0604020202020204" pitchFamily="34" charset="0"/>
              </a:rPr>
              <a:t>R</a:t>
            </a:r>
            <a:r>
              <a:rPr lang="en-US" baseline="30000" dirty="0">
                <a:effectLst/>
                <a:latin typeface="Calibri" panose="020F0502020204030204" pitchFamily="34" charset="0"/>
                <a:ea typeface="Calibri" panose="020F0502020204030204" pitchFamily="34" charset="0"/>
                <a:cs typeface="Arial" panose="020B0604020202020204" pitchFamily="34" charset="0"/>
              </a:rPr>
              <a:t>2 </a:t>
            </a:r>
            <a:r>
              <a:rPr lang="en-US" dirty="0">
                <a:effectLst/>
                <a:latin typeface="Calibri" panose="020F0502020204030204" pitchFamily="34" charset="0"/>
                <a:ea typeface="Calibri" panose="020F0502020204030204" pitchFamily="34" charset="0"/>
                <a:cs typeface="Arial" panose="020B0604020202020204" pitchFamily="34" charset="0"/>
              </a:rPr>
              <a:t>Test set: 0.45</a:t>
            </a:r>
          </a:p>
          <a:p>
            <a:pPr marL="91440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Arial" panose="020B060402020202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b="1" dirty="0">
                <a:effectLst/>
                <a:latin typeface="Calibri" panose="020F0502020204030204" pitchFamily="34" charset="0"/>
                <a:ea typeface="Calibri" panose="020F0502020204030204" pitchFamily="34" charset="0"/>
                <a:cs typeface="Arial" panose="020B0604020202020204" pitchFamily="34" charset="0"/>
              </a:rPr>
              <a:t>Polynomial Regression:</a:t>
            </a:r>
          </a:p>
          <a:p>
            <a:pPr marL="742950" marR="0" lvl="1" indent="-285750">
              <a:lnSpc>
                <a:spcPct val="107000"/>
              </a:lnSpc>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Arial" panose="020B0604020202020204" pitchFamily="34" charset="0"/>
              </a:rPr>
              <a:t>R</a:t>
            </a:r>
            <a:r>
              <a:rPr lang="en-US" baseline="30000" dirty="0">
                <a:effectLst/>
                <a:latin typeface="Calibri" panose="020F0502020204030204" pitchFamily="34" charset="0"/>
                <a:ea typeface="Calibri" panose="020F0502020204030204" pitchFamily="34" charset="0"/>
                <a:cs typeface="Arial" panose="020B0604020202020204" pitchFamily="34" charset="0"/>
              </a:rPr>
              <a:t>2</a:t>
            </a:r>
            <a:r>
              <a:rPr lang="en-US" dirty="0">
                <a:effectLst/>
                <a:latin typeface="Calibri" panose="020F0502020204030204" pitchFamily="34" charset="0"/>
                <a:ea typeface="Calibri" panose="020F0502020204030204" pitchFamily="34" charset="0"/>
                <a:cs typeface="Arial" panose="020B0604020202020204" pitchFamily="34" charset="0"/>
              </a:rPr>
              <a:t> Training set: 0.55</a:t>
            </a:r>
          </a:p>
          <a:p>
            <a:pPr marL="742950" marR="0" lvl="1" indent="-285750">
              <a:lnSpc>
                <a:spcPct val="107000"/>
              </a:lnSpc>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Arial" panose="020B0604020202020204" pitchFamily="34" charset="0"/>
              </a:rPr>
              <a:t>R</a:t>
            </a:r>
            <a:r>
              <a:rPr lang="en-US" baseline="30000" dirty="0">
                <a:effectLst/>
                <a:latin typeface="Calibri" panose="020F0502020204030204" pitchFamily="34" charset="0"/>
                <a:ea typeface="Calibri" panose="020F0502020204030204" pitchFamily="34" charset="0"/>
                <a:cs typeface="Arial" panose="020B0604020202020204" pitchFamily="34" charset="0"/>
              </a:rPr>
              <a:t>2</a:t>
            </a:r>
            <a:r>
              <a:rPr lang="en-US" dirty="0">
                <a:effectLst/>
                <a:latin typeface="Calibri" panose="020F0502020204030204" pitchFamily="34" charset="0"/>
                <a:ea typeface="Calibri" panose="020F0502020204030204" pitchFamily="34" charset="0"/>
                <a:cs typeface="Arial" panose="020B0604020202020204" pitchFamily="34" charset="0"/>
              </a:rPr>
              <a:t> Validation set: 0.55</a:t>
            </a:r>
          </a:p>
          <a:p>
            <a:pPr marL="742950" marR="0" lvl="1" indent="-285750">
              <a:lnSpc>
                <a:spcPct val="107000"/>
              </a:lnSpc>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Arial" panose="020B0604020202020204" pitchFamily="34" charset="0"/>
              </a:rPr>
              <a:t>R</a:t>
            </a:r>
            <a:r>
              <a:rPr lang="en-US" baseline="30000" dirty="0">
                <a:effectLst/>
                <a:latin typeface="Calibri" panose="020F0502020204030204" pitchFamily="34" charset="0"/>
                <a:ea typeface="Calibri" panose="020F0502020204030204" pitchFamily="34" charset="0"/>
                <a:cs typeface="Arial" panose="020B0604020202020204" pitchFamily="34" charset="0"/>
              </a:rPr>
              <a:t>2 </a:t>
            </a:r>
            <a:r>
              <a:rPr lang="en-US" dirty="0">
                <a:effectLst/>
                <a:latin typeface="Calibri" panose="020F0502020204030204" pitchFamily="34" charset="0"/>
                <a:ea typeface="Calibri" panose="020F0502020204030204" pitchFamily="34" charset="0"/>
                <a:cs typeface="Arial" panose="020B0604020202020204" pitchFamily="34" charset="0"/>
              </a:rPr>
              <a:t>Test set: 0.54</a:t>
            </a:r>
          </a:p>
        </p:txBody>
      </p:sp>
      <p:sp>
        <p:nvSpPr>
          <p:cNvPr id="5" name="TextBox 4">
            <a:extLst>
              <a:ext uri="{FF2B5EF4-FFF2-40B4-BE49-F238E27FC236}">
                <a16:creationId xmlns:a16="http://schemas.microsoft.com/office/drawing/2014/main" id="{6A8825D5-31C1-4045-9337-3B7AD5344596}"/>
              </a:ext>
            </a:extLst>
          </p:cNvPr>
          <p:cNvSpPr txBox="1"/>
          <p:nvPr/>
        </p:nvSpPr>
        <p:spPr>
          <a:xfrm flipH="1">
            <a:off x="6553051" y="1316102"/>
            <a:ext cx="4419749" cy="5689634"/>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b="1" dirty="0">
                <a:effectLst/>
                <a:latin typeface="Calibri" panose="020F0502020204030204" pitchFamily="34" charset="0"/>
                <a:ea typeface="Calibri" panose="020F0502020204030204" pitchFamily="34" charset="0"/>
                <a:cs typeface="Arial" panose="020B0604020202020204" pitchFamily="34" charset="0"/>
              </a:rPr>
              <a:t>Lasso Regression:</a:t>
            </a:r>
          </a:p>
          <a:p>
            <a:pPr marL="742950" marR="0" lvl="1" indent="-285750">
              <a:lnSpc>
                <a:spcPct val="107000"/>
              </a:lnSpc>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Arial" panose="020B0604020202020204" pitchFamily="34" charset="0"/>
              </a:rPr>
              <a:t>R</a:t>
            </a:r>
            <a:r>
              <a:rPr lang="en-US" baseline="30000" dirty="0">
                <a:effectLst/>
                <a:latin typeface="Calibri" panose="020F0502020204030204" pitchFamily="34" charset="0"/>
                <a:ea typeface="Calibri" panose="020F0502020204030204" pitchFamily="34" charset="0"/>
                <a:cs typeface="Arial" panose="020B0604020202020204" pitchFamily="34" charset="0"/>
              </a:rPr>
              <a:t>2</a:t>
            </a:r>
            <a:r>
              <a:rPr lang="en-US" dirty="0">
                <a:effectLst/>
                <a:latin typeface="Calibri" panose="020F0502020204030204" pitchFamily="34" charset="0"/>
                <a:ea typeface="Calibri" panose="020F0502020204030204" pitchFamily="34" charset="0"/>
                <a:cs typeface="Arial" panose="020B0604020202020204" pitchFamily="34" charset="0"/>
              </a:rPr>
              <a:t> Training set: 0.87</a:t>
            </a:r>
          </a:p>
          <a:p>
            <a:pPr marL="742950" marR="0" lvl="1" indent="-285750">
              <a:lnSpc>
                <a:spcPct val="107000"/>
              </a:lnSpc>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Arial" panose="020B0604020202020204" pitchFamily="34" charset="0"/>
              </a:rPr>
              <a:t>R</a:t>
            </a:r>
            <a:r>
              <a:rPr lang="en-US" baseline="30000" dirty="0">
                <a:effectLst/>
                <a:latin typeface="Calibri" panose="020F0502020204030204" pitchFamily="34" charset="0"/>
                <a:ea typeface="Calibri" panose="020F0502020204030204" pitchFamily="34" charset="0"/>
                <a:cs typeface="Arial" panose="020B0604020202020204" pitchFamily="34" charset="0"/>
              </a:rPr>
              <a:t>2  </a:t>
            </a:r>
            <a:r>
              <a:rPr lang="en-US" dirty="0">
                <a:effectLst/>
                <a:latin typeface="Calibri" panose="020F0502020204030204" pitchFamily="34" charset="0"/>
                <a:ea typeface="Calibri" panose="020F0502020204030204" pitchFamily="34" charset="0"/>
                <a:cs typeface="Arial" panose="020B0604020202020204" pitchFamily="34" charset="0"/>
              </a:rPr>
              <a:t>Validation set: 0.85</a:t>
            </a:r>
          </a:p>
          <a:p>
            <a:pPr marL="91440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Arial" panose="020B060402020202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b="1" dirty="0">
                <a:effectLst/>
                <a:latin typeface="Calibri" panose="020F0502020204030204" pitchFamily="34" charset="0"/>
                <a:ea typeface="Calibri" panose="020F0502020204030204" pitchFamily="34" charset="0"/>
                <a:cs typeface="Arial" panose="020B0604020202020204" pitchFamily="34" charset="0"/>
              </a:rPr>
              <a:t>Ridge Regression:</a:t>
            </a:r>
          </a:p>
          <a:p>
            <a:pPr marL="742950" marR="0" lvl="1" indent="-285750">
              <a:lnSpc>
                <a:spcPct val="107000"/>
              </a:lnSpc>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Arial" panose="020B0604020202020204" pitchFamily="34" charset="0"/>
              </a:rPr>
              <a:t>R</a:t>
            </a:r>
            <a:r>
              <a:rPr lang="en-US" baseline="30000" dirty="0">
                <a:effectLst/>
                <a:latin typeface="Calibri" panose="020F0502020204030204" pitchFamily="34" charset="0"/>
                <a:ea typeface="Calibri" panose="020F0502020204030204" pitchFamily="34" charset="0"/>
                <a:cs typeface="Arial" panose="020B0604020202020204" pitchFamily="34" charset="0"/>
              </a:rPr>
              <a:t>2</a:t>
            </a:r>
            <a:r>
              <a:rPr lang="en-US" dirty="0">
                <a:effectLst/>
                <a:latin typeface="Calibri" panose="020F0502020204030204" pitchFamily="34" charset="0"/>
                <a:ea typeface="Calibri" panose="020F0502020204030204" pitchFamily="34" charset="0"/>
                <a:cs typeface="Arial" panose="020B0604020202020204" pitchFamily="34" charset="0"/>
              </a:rPr>
              <a:t> Training set: 0.88</a:t>
            </a:r>
          </a:p>
          <a:p>
            <a:pPr marL="742950" marR="0" lvl="1" indent="-285750">
              <a:lnSpc>
                <a:spcPct val="107000"/>
              </a:lnSpc>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Arial" panose="020B0604020202020204" pitchFamily="34" charset="0"/>
              </a:rPr>
              <a:t>R</a:t>
            </a:r>
            <a:r>
              <a:rPr lang="en-US" baseline="30000" dirty="0">
                <a:effectLst/>
                <a:latin typeface="Calibri" panose="020F0502020204030204" pitchFamily="34" charset="0"/>
                <a:ea typeface="Calibri" panose="020F0502020204030204" pitchFamily="34" charset="0"/>
                <a:cs typeface="Arial" panose="020B0604020202020204" pitchFamily="34" charset="0"/>
              </a:rPr>
              <a:t>2  </a:t>
            </a:r>
            <a:r>
              <a:rPr lang="en-US" dirty="0">
                <a:effectLst/>
                <a:latin typeface="Calibri" panose="020F0502020204030204" pitchFamily="34" charset="0"/>
                <a:ea typeface="Calibri" panose="020F0502020204030204" pitchFamily="34" charset="0"/>
                <a:cs typeface="Arial" panose="020B0604020202020204" pitchFamily="34" charset="0"/>
              </a:rPr>
              <a:t>Validation set: 0.85</a:t>
            </a:r>
          </a:p>
          <a:p>
            <a:pPr marL="742950" marR="0" lvl="1" indent="-285750">
              <a:lnSpc>
                <a:spcPct val="107000"/>
              </a:lnSpc>
              <a:spcBef>
                <a:spcPts val="0"/>
              </a:spcBef>
              <a:spcAft>
                <a:spcPts val="0"/>
              </a:spcAft>
              <a:buFont typeface="Courier New" panose="02070309020205020404" pitchFamily="49" charset="0"/>
              <a:buChar char="o"/>
            </a:pPr>
            <a:endParaRPr lang="en-US"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buFont typeface="Arial" panose="020B0604020202020204" pitchFamily="34" charset="0"/>
              <a:buChar char="•"/>
            </a:pPr>
            <a:r>
              <a:rPr lang="en-US" b="1" dirty="0">
                <a:effectLst/>
                <a:latin typeface="Calibri" panose="020F0502020204030204" pitchFamily="34" charset="0"/>
                <a:ea typeface="Calibri" panose="020F0502020204030204" pitchFamily="34" charset="0"/>
                <a:cs typeface="Arial" panose="020B0604020202020204" pitchFamily="34" charset="0"/>
              </a:rPr>
              <a:t>Gradient Boosted Regressor:</a:t>
            </a:r>
          </a:p>
          <a:p>
            <a:pPr marL="742950" marR="0" lvl="1" indent="-285750">
              <a:lnSpc>
                <a:spcPct val="107000"/>
              </a:lnSpc>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Arial" panose="020B0604020202020204" pitchFamily="34" charset="0"/>
              </a:rPr>
              <a:t>R</a:t>
            </a:r>
            <a:r>
              <a:rPr lang="en-US" baseline="30000" dirty="0">
                <a:effectLst/>
                <a:latin typeface="Calibri" panose="020F0502020204030204" pitchFamily="34" charset="0"/>
                <a:ea typeface="Calibri" panose="020F0502020204030204" pitchFamily="34" charset="0"/>
                <a:cs typeface="Arial" panose="020B0604020202020204" pitchFamily="34" charset="0"/>
              </a:rPr>
              <a:t>2</a:t>
            </a:r>
            <a:r>
              <a:rPr lang="en-US" dirty="0">
                <a:effectLst/>
                <a:latin typeface="Calibri" panose="020F0502020204030204" pitchFamily="34" charset="0"/>
                <a:ea typeface="Calibri" panose="020F0502020204030204" pitchFamily="34" charset="0"/>
                <a:cs typeface="Arial" panose="020B0604020202020204" pitchFamily="34" charset="0"/>
              </a:rPr>
              <a:t> Test set: 0.80</a:t>
            </a:r>
          </a:p>
          <a:p>
            <a:pPr marL="91440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Arial" panose="020B060402020202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b="1" dirty="0" err="1">
                <a:effectLst/>
                <a:latin typeface="Calibri" panose="020F0502020204030204" pitchFamily="34" charset="0"/>
                <a:ea typeface="Calibri" panose="020F0502020204030204" pitchFamily="34" charset="0"/>
                <a:cs typeface="Arial" panose="020B0604020202020204" pitchFamily="34" charset="0"/>
              </a:rPr>
              <a:t>XGBoost</a:t>
            </a:r>
            <a:r>
              <a:rPr lang="en-US" b="1" dirty="0">
                <a:effectLst/>
                <a:latin typeface="Calibri" panose="020F0502020204030204" pitchFamily="34" charset="0"/>
                <a:ea typeface="Calibri" panose="020F0502020204030204" pitchFamily="34" charset="0"/>
                <a:cs typeface="Arial" panose="020B0604020202020204" pitchFamily="34" charset="0"/>
              </a:rPr>
              <a:t> Regressor:</a:t>
            </a:r>
          </a:p>
          <a:p>
            <a:pPr marL="742950" marR="0" lvl="1" indent="-285750">
              <a:lnSpc>
                <a:spcPct val="107000"/>
              </a:lnSpc>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Arial" panose="020B0604020202020204" pitchFamily="34" charset="0"/>
              </a:rPr>
              <a:t>R</a:t>
            </a:r>
            <a:r>
              <a:rPr lang="en-US" baseline="30000" dirty="0">
                <a:effectLst/>
                <a:latin typeface="Calibri" panose="020F0502020204030204" pitchFamily="34" charset="0"/>
                <a:ea typeface="Calibri" panose="020F0502020204030204" pitchFamily="34" charset="0"/>
                <a:cs typeface="Arial" panose="020B0604020202020204" pitchFamily="34" charset="0"/>
              </a:rPr>
              <a:t>2</a:t>
            </a:r>
            <a:r>
              <a:rPr lang="en-US" dirty="0">
                <a:effectLst/>
                <a:latin typeface="Calibri" panose="020F0502020204030204" pitchFamily="34" charset="0"/>
                <a:ea typeface="Calibri" panose="020F0502020204030204" pitchFamily="34" charset="0"/>
                <a:cs typeface="Arial" panose="020B0604020202020204" pitchFamily="34" charset="0"/>
              </a:rPr>
              <a:t> Training set: 0.95</a:t>
            </a:r>
          </a:p>
          <a:p>
            <a:pPr marL="742950" marR="0" lvl="1" indent="-285750">
              <a:lnSpc>
                <a:spcPct val="107000"/>
              </a:lnSpc>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Arial" panose="020B0604020202020204" pitchFamily="34" charset="0"/>
              </a:rPr>
              <a:t>R</a:t>
            </a:r>
            <a:r>
              <a:rPr lang="en-US" baseline="30000" dirty="0">
                <a:effectLst/>
                <a:latin typeface="Calibri" panose="020F0502020204030204" pitchFamily="34" charset="0"/>
                <a:ea typeface="Calibri" panose="020F0502020204030204" pitchFamily="34" charset="0"/>
                <a:cs typeface="Arial" panose="020B0604020202020204" pitchFamily="34" charset="0"/>
              </a:rPr>
              <a:t>2 </a:t>
            </a:r>
            <a:r>
              <a:rPr lang="en-US" dirty="0">
                <a:effectLst/>
                <a:latin typeface="Calibri" panose="020F0502020204030204" pitchFamily="34" charset="0"/>
                <a:ea typeface="Calibri" panose="020F0502020204030204" pitchFamily="34" charset="0"/>
                <a:cs typeface="Arial" panose="020B0604020202020204" pitchFamily="34" charset="0"/>
              </a:rPr>
              <a:t>Validation set: 0.95</a:t>
            </a:r>
          </a:p>
          <a:p>
            <a:pPr marL="742950" marR="0" lvl="1" indent="-285750">
              <a:lnSpc>
                <a:spcPct val="107000"/>
              </a:lnSpc>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Arial" panose="020B0604020202020204" pitchFamily="34" charset="0"/>
              </a:rPr>
              <a:t>R</a:t>
            </a:r>
            <a:r>
              <a:rPr lang="en-US" baseline="30000" dirty="0">
                <a:effectLst/>
                <a:latin typeface="Calibri" panose="020F0502020204030204" pitchFamily="34" charset="0"/>
                <a:ea typeface="Calibri" panose="020F0502020204030204" pitchFamily="34" charset="0"/>
                <a:cs typeface="Arial" panose="020B0604020202020204" pitchFamily="34" charset="0"/>
              </a:rPr>
              <a:t>2</a:t>
            </a:r>
            <a:r>
              <a:rPr lang="en-US" dirty="0">
                <a:effectLst/>
                <a:latin typeface="Calibri" panose="020F0502020204030204" pitchFamily="34" charset="0"/>
                <a:ea typeface="Calibri" panose="020F0502020204030204" pitchFamily="34" charset="0"/>
                <a:cs typeface="Arial" panose="020B0604020202020204" pitchFamily="34" charset="0"/>
              </a:rPr>
              <a:t> Test set: 0.90</a:t>
            </a:r>
          </a:p>
          <a:p>
            <a:pPr marL="742950" marR="0" lvl="1" indent="-285750">
              <a:lnSpc>
                <a:spcPct val="107000"/>
              </a:lnSpc>
              <a:spcBef>
                <a:spcPts val="0"/>
              </a:spcBef>
              <a:spcAft>
                <a:spcPts val="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Arial" panose="020B0604020202020204" pitchFamily="34" charset="0"/>
              </a:rPr>
              <a:t>MAE: 3,323.50</a:t>
            </a:r>
          </a:p>
          <a:p>
            <a:pPr marL="742950" marR="0" lvl="1" indent="-285750">
              <a:lnSpc>
                <a:spcPct val="107000"/>
              </a:lnSpc>
              <a:spcBef>
                <a:spcPts val="0"/>
              </a:spcBef>
              <a:spcAft>
                <a:spcPts val="800"/>
              </a:spcAft>
              <a:buFont typeface="Courier New" panose="02070309020205020404" pitchFamily="49" charset="0"/>
              <a:buChar char="o"/>
            </a:pPr>
            <a:r>
              <a:rPr lang="en-US" dirty="0">
                <a:effectLst/>
                <a:latin typeface="Calibri" panose="020F0502020204030204" pitchFamily="34" charset="0"/>
                <a:ea typeface="Calibri" panose="020F0502020204030204" pitchFamily="34" charset="0"/>
                <a:cs typeface="Arial" panose="020B0604020202020204" pitchFamily="34" charset="0"/>
              </a:rPr>
              <a:t>RMSE: 4,682.70</a:t>
            </a:r>
          </a:p>
          <a:p>
            <a:pPr marL="91440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R="0" lvl="1">
              <a:lnSpc>
                <a:spcPct val="107000"/>
              </a:lnSpc>
              <a:spcBef>
                <a:spcPts val="0"/>
              </a:spcBef>
              <a:spcAft>
                <a:spcPts val="800"/>
              </a:spcAft>
            </a:pPr>
            <a:endParaRPr lang="en-US" dirty="0"/>
          </a:p>
        </p:txBody>
      </p:sp>
    </p:spTree>
    <p:extLst>
      <p:ext uri="{BB962C8B-B14F-4D97-AF65-F5344CB8AC3E}">
        <p14:creationId xmlns:p14="http://schemas.microsoft.com/office/powerpoint/2010/main" val="2299792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253B9-C277-4104-8B33-8840349F98CE}"/>
              </a:ext>
            </a:extLst>
          </p:cNvPr>
          <p:cNvSpPr>
            <a:spLocks noGrp="1"/>
          </p:cNvSpPr>
          <p:nvPr>
            <p:ph type="title"/>
          </p:nvPr>
        </p:nvSpPr>
        <p:spPr>
          <a:xfrm>
            <a:off x="1371600" y="685800"/>
            <a:ext cx="9601200" cy="505935"/>
          </a:xfrm>
        </p:spPr>
        <p:txBody>
          <a:bodyPr>
            <a:normAutofit/>
          </a:bodyPr>
          <a:lstStyle/>
          <a:p>
            <a:r>
              <a:rPr lang="en-US" sz="2800" b="1" dirty="0"/>
              <a:t>Regression Models: Residuals Comparison</a:t>
            </a:r>
          </a:p>
        </p:txBody>
      </p:sp>
      <p:pic>
        <p:nvPicPr>
          <p:cNvPr id="8" name="Picture 7">
            <a:extLst>
              <a:ext uri="{FF2B5EF4-FFF2-40B4-BE49-F238E27FC236}">
                <a16:creationId xmlns:a16="http://schemas.microsoft.com/office/drawing/2014/main" id="{A4373396-896A-42B0-8A5F-4D8CE14B9CD9}"/>
              </a:ext>
            </a:extLst>
          </p:cNvPr>
          <p:cNvPicPr>
            <a:picLocks noChangeAspect="1"/>
          </p:cNvPicPr>
          <p:nvPr/>
        </p:nvPicPr>
        <p:blipFill>
          <a:blip r:embed="rId2"/>
          <a:stretch>
            <a:fillRect/>
          </a:stretch>
        </p:blipFill>
        <p:spPr>
          <a:xfrm>
            <a:off x="2081030" y="1796210"/>
            <a:ext cx="3788630" cy="4496540"/>
          </a:xfrm>
          <a:prstGeom prst="rect">
            <a:avLst/>
          </a:prstGeom>
        </p:spPr>
      </p:pic>
      <p:pic>
        <p:nvPicPr>
          <p:cNvPr id="10" name="Picture 9">
            <a:extLst>
              <a:ext uri="{FF2B5EF4-FFF2-40B4-BE49-F238E27FC236}">
                <a16:creationId xmlns:a16="http://schemas.microsoft.com/office/drawing/2014/main" id="{E5C92DA7-D09C-4CBA-BA8B-6AE282718B53}"/>
              </a:ext>
            </a:extLst>
          </p:cNvPr>
          <p:cNvPicPr>
            <a:picLocks noChangeAspect="1"/>
          </p:cNvPicPr>
          <p:nvPr/>
        </p:nvPicPr>
        <p:blipFill>
          <a:blip r:embed="rId3"/>
          <a:stretch>
            <a:fillRect/>
          </a:stretch>
        </p:blipFill>
        <p:spPr>
          <a:xfrm>
            <a:off x="6525014" y="1796210"/>
            <a:ext cx="3788630" cy="2529435"/>
          </a:xfrm>
          <a:prstGeom prst="rect">
            <a:avLst/>
          </a:prstGeom>
        </p:spPr>
      </p:pic>
      <p:pic>
        <p:nvPicPr>
          <p:cNvPr id="12" name="Picture 11">
            <a:extLst>
              <a:ext uri="{FF2B5EF4-FFF2-40B4-BE49-F238E27FC236}">
                <a16:creationId xmlns:a16="http://schemas.microsoft.com/office/drawing/2014/main" id="{19701F72-7A93-4AC3-835B-EA43E75D6CA5}"/>
              </a:ext>
            </a:extLst>
          </p:cNvPr>
          <p:cNvPicPr>
            <a:picLocks noChangeAspect="1"/>
          </p:cNvPicPr>
          <p:nvPr/>
        </p:nvPicPr>
        <p:blipFill>
          <a:blip r:embed="rId4"/>
          <a:stretch>
            <a:fillRect/>
          </a:stretch>
        </p:blipFill>
        <p:spPr>
          <a:xfrm>
            <a:off x="6525015" y="4325645"/>
            <a:ext cx="3788629" cy="1998708"/>
          </a:xfrm>
          <a:prstGeom prst="rect">
            <a:avLst/>
          </a:prstGeom>
        </p:spPr>
      </p:pic>
      <p:sp>
        <p:nvSpPr>
          <p:cNvPr id="13" name="TextBox 12">
            <a:extLst>
              <a:ext uri="{FF2B5EF4-FFF2-40B4-BE49-F238E27FC236}">
                <a16:creationId xmlns:a16="http://schemas.microsoft.com/office/drawing/2014/main" id="{194CC869-4832-40AF-ABF2-28DDD35E8E29}"/>
              </a:ext>
            </a:extLst>
          </p:cNvPr>
          <p:cNvSpPr txBox="1"/>
          <p:nvPr/>
        </p:nvSpPr>
        <p:spPr>
          <a:xfrm>
            <a:off x="2347559" y="1426878"/>
            <a:ext cx="3255571" cy="369332"/>
          </a:xfrm>
          <a:prstGeom prst="rect">
            <a:avLst/>
          </a:prstGeom>
          <a:noFill/>
        </p:spPr>
        <p:txBody>
          <a:bodyPr wrap="none" rtlCol="0">
            <a:spAutoFit/>
          </a:bodyPr>
          <a:lstStyle/>
          <a:p>
            <a:r>
              <a:rPr lang="en-US" dirty="0"/>
              <a:t>Residuals for Linear Regression</a:t>
            </a:r>
          </a:p>
        </p:txBody>
      </p:sp>
      <p:sp>
        <p:nvSpPr>
          <p:cNvPr id="14" name="TextBox 13">
            <a:extLst>
              <a:ext uri="{FF2B5EF4-FFF2-40B4-BE49-F238E27FC236}">
                <a16:creationId xmlns:a16="http://schemas.microsoft.com/office/drawing/2014/main" id="{14A1EC51-CE43-4197-87E3-34D75EFE8F24}"/>
              </a:ext>
            </a:extLst>
          </p:cNvPr>
          <p:cNvSpPr txBox="1"/>
          <p:nvPr/>
        </p:nvSpPr>
        <p:spPr>
          <a:xfrm>
            <a:off x="6791543" y="1426878"/>
            <a:ext cx="3370987" cy="369332"/>
          </a:xfrm>
          <a:prstGeom prst="rect">
            <a:avLst/>
          </a:prstGeom>
          <a:noFill/>
        </p:spPr>
        <p:txBody>
          <a:bodyPr wrap="none" rtlCol="0">
            <a:spAutoFit/>
          </a:bodyPr>
          <a:lstStyle/>
          <a:p>
            <a:r>
              <a:rPr lang="en-US" dirty="0"/>
              <a:t>Residuals for </a:t>
            </a:r>
            <a:r>
              <a:rPr lang="en-US" dirty="0" err="1"/>
              <a:t>XGBoost</a:t>
            </a:r>
            <a:r>
              <a:rPr lang="en-US" dirty="0"/>
              <a:t> Regressor</a:t>
            </a:r>
          </a:p>
        </p:txBody>
      </p:sp>
    </p:spTree>
    <p:extLst>
      <p:ext uri="{BB962C8B-B14F-4D97-AF65-F5344CB8AC3E}">
        <p14:creationId xmlns:p14="http://schemas.microsoft.com/office/powerpoint/2010/main" val="1962750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B998C26-BCAF-48FF-A060-CF74EA37529E}"/>
              </a:ext>
            </a:extLst>
          </p:cNvPr>
          <p:cNvSpPr>
            <a:spLocks noGrp="1"/>
          </p:cNvSpPr>
          <p:nvPr>
            <p:ph type="title"/>
          </p:nvPr>
        </p:nvSpPr>
        <p:spPr>
          <a:xfrm>
            <a:off x="1371600" y="685800"/>
            <a:ext cx="3282695" cy="1485900"/>
          </a:xfrm>
        </p:spPr>
        <p:txBody>
          <a:bodyPr vert="horz" lIns="91440" tIns="45720" rIns="91440" bIns="45720" rtlCol="0" anchor="t">
            <a:normAutofit/>
          </a:bodyPr>
          <a:lstStyle/>
          <a:p>
            <a:r>
              <a:rPr lang="en-US" b="1"/>
              <a:t>Conclusion</a:t>
            </a:r>
          </a:p>
        </p:txBody>
      </p:sp>
      <p:sp>
        <p:nvSpPr>
          <p:cNvPr id="3" name="TextBox 2">
            <a:extLst>
              <a:ext uri="{FF2B5EF4-FFF2-40B4-BE49-F238E27FC236}">
                <a16:creationId xmlns:a16="http://schemas.microsoft.com/office/drawing/2014/main" id="{F3F575E3-EDE5-4604-8BC2-9697744D7311}"/>
              </a:ext>
            </a:extLst>
          </p:cNvPr>
          <p:cNvSpPr txBox="1"/>
          <p:nvPr/>
        </p:nvSpPr>
        <p:spPr>
          <a:xfrm>
            <a:off x="1371600" y="2286000"/>
            <a:ext cx="3282694"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buChar char="•"/>
            </a:pPr>
            <a:r>
              <a:rPr lang="en-US">
                <a:solidFill>
                  <a:schemeClr val="tx2"/>
                </a:solidFill>
              </a:rPr>
              <a:t>The objective of this project was to built and select the most accurate regression model to predict cars’ prices. Thus, based on the evaluation metrics the </a:t>
            </a:r>
            <a:r>
              <a:rPr lang="en-US" b="1">
                <a:solidFill>
                  <a:schemeClr val="tx2"/>
                </a:solidFill>
              </a:rPr>
              <a:t>XGBoost Regressor </a:t>
            </a:r>
            <a:r>
              <a:rPr lang="en-US">
                <a:solidFill>
                  <a:schemeClr val="tx2"/>
                </a:solidFill>
              </a:rPr>
              <a:t>is the most accurate model with R^2 score of </a:t>
            </a:r>
            <a:r>
              <a:rPr lang="en-US" b="1">
                <a:solidFill>
                  <a:schemeClr val="tx2"/>
                </a:solidFill>
              </a:rPr>
              <a:t>90%</a:t>
            </a:r>
            <a:r>
              <a:rPr lang="en-US">
                <a:solidFill>
                  <a:schemeClr val="tx2"/>
                </a:solidFill>
              </a:rPr>
              <a:t> on the test set.</a:t>
            </a:r>
          </a:p>
        </p:txBody>
      </p:sp>
      <p:pic>
        <p:nvPicPr>
          <p:cNvPr id="5" name="Picture 4">
            <a:extLst>
              <a:ext uri="{FF2B5EF4-FFF2-40B4-BE49-F238E27FC236}">
                <a16:creationId xmlns:a16="http://schemas.microsoft.com/office/drawing/2014/main" id="{11AE0789-05FE-4EA3-B1F6-02F1B6AE0587}"/>
              </a:ext>
            </a:extLst>
          </p:cNvPr>
          <p:cNvPicPr>
            <a:picLocks noChangeAspect="1"/>
          </p:cNvPicPr>
          <p:nvPr/>
        </p:nvPicPr>
        <p:blipFill>
          <a:blip r:embed="rId2"/>
          <a:stretch>
            <a:fillRect/>
          </a:stretch>
        </p:blipFill>
        <p:spPr>
          <a:xfrm>
            <a:off x="5556798" y="645106"/>
            <a:ext cx="5466402" cy="5247747"/>
          </a:xfrm>
          <a:prstGeom prst="rect">
            <a:avLst/>
          </a:prstGeom>
        </p:spPr>
      </p:pic>
    </p:spTree>
    <p:extLst>
      <p:ext uri="{BB962C8B-B14F-4D97-AF65-F5344CB8AC3E}">
        <p14:creationId xmlns:p14="http://schemas.microsoft.com/office/powerpoint/2010/main" val="2363764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97F59D-628C-4053-B41F-489D0045F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7C159B63-C56D-4E4E-8B07-40A1346DC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89158F-FA97-43EA-8A00-81A97BC52445}"/>
              </a:ext>
            </a:extLst>
          </p:cNvPr>
          <p:cNvSpPr>
            <a:spLocks noGrp="1"/>
          </p:cNvSpPr>
          <p:nvPr>
            <p:ph type="title"/>
          </p:nvPr>
        </p:nvSpPr>
        <p:spPr>
          <a:xfrm>
            <a:off x="967902" y="1194180"/>
            <a:ext cx="3523938" cy="5020353"/>
          </a:xfrm>
        </p:spPr>
        <p:txBody>
          <a:bodyPr vert="horz" lIns="91440" tIns="45720" rIns="91440" bIns="45720" rtlCol="0" anchor="t">
            <a:normAutofit/>
          </a:bodyPr>
          <a:lstStyle/>
          <a:p>
            <a:r>
              <a:rPr lang="en-US" dirty="0"/>
              <a:t>Future Works</a:t>
            </a:r>
          </a:p>
        </p:txBody>
      </p:sp>
      <p:sp>
        <p:nvSpPr>
          <p:cNvPr id="12" name="Rectangle 11">
            <a:extLst>
              <a:ext uri="{FF2B5EF4-FFF2-40B4-BE49-F238E27FC236}">
                <a16:creationId xmlns:a16="http://schemas.microsoft.com/office/drawing/2014/main" id="{27DEF201-077E-444A-A3F0-66E14253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13A29E14-5326-4870-8AB4-CA22C474109A}"/>
              </a:ext>
            </a:extLst>
          </p:cNvPr>
          <p:cNvSpPr txBox="1"/>
          <p:nvPr/>
        </p:nvSpPr>
        <p:spPr>
          <a:xfrm>
            <a:off x="5056541" y="1194179"/>
            <a:ext cx="6114847" cy="5020353"/>
          </a:xfrm>
          <a:prstGeom prst="rect">
            <a:avLst/>
          </a:prstGeom>
        </p:spPr>
        <p:txBody>
          <a:bodyPr vert="horz" lIns="91440" tIns="45720" rIns="91440" bIns="45720" rtlCol="0">
            <a:normAutofit/>
          </a:bodyPr>
          <a:lstStyle/>
          <a:p>
            <a:pPr marL="285750" indent="-384048" defTabSz="914400">
              <a:lnSpc>
                <a:spcPct val="94000"/>
              </a:lnSpc>
              <a:spcAft>
                <a:spcPts val="200"/>
              </a:spcAft>
              <a:buFont typeface="Franklin Gothic Book" panose="020B0503020102020204" pitchFamily="34" charset="0"/>
              <a:buChar char="•"/>
            </a:pPr>
            <a:r>
              <a:rPr lang="en-US" sz="2000" dirty="0">
                <a:solidFill>
                  <a:schemeClr val="tx2"/>
                </a:solidFill>
              </a:rPr>
              <a:t>More thorough data cleaning is suggested; specially handling the outliers will result in more accurate models</a:t>
            </a:r>
          </a:p>
          <a:p>
            <a:pPr defTabSz="914400">
              <a:lnSpc>
                <a:spcPct val="94000"/>
              </a:lnSpc>
              <a:spcAft>
                <a:spcPts val="200"/>
              </a:spcAft>
            </a:pPr>
            <a:endParaRPr lang="en-US" sz="2000" dirty="0">
              <a:solidFill>
                <a:schemeClr val="tx2"/>
              </a:solidFill>
            </a:endParaRPr>
          </a:p>
          <a:p>
            <a:pPr marL="285750" indent="-384048" defTabSz="914400">
              <a:lnSpc>
                <a:spcPct val="94000"/>
              </a:lnSpc>
              <a:spcAft>
                <a:spcPts val="200"/>
              </a:spcAft>
              <a:buFont typeface="Franklin Gothic Book" panose="020B0503020102020204" pitchFamily="34" charset="0"/>
              <a:buChar char="•"/>
            </a:pPr>
            <a:r>
              <a:rPr lang="en-US" sz="2000" dirty="0">
                <a:solidFill>
                  <a:schemeClr val="tx2"/>
                </a:solidFill>
              </a:rPr>
              <a:t>A more detailed hyper-parameter tuning can increase the accuracy of Gradient Boosted and </a:t>
            </a:r>
            <a:r>
              <a:rPr lang="en-US" sz="2000" dirty="0" err="1">
                <a:solidFill>
                  <a:schemeClr val="tx2"/>
                </a:solidFill>
              </a:rPr>
              <a:t>XGBoost</a:t>
            </a:r>
            <a:r>
              <a:rPr lang="en-US" sz="2000" dirty="0">
                <a:solidFill>
                  <a:schemeClr val="tx2"/>
                </a:solidFill>
              </a:rPr>
              <a:t> regressors. (using </a:t>
            </a:r>
            <a:r>
              <a:rPr lang="en-US" sz="2000" dirty="0" err="1">
                <a:solidFill>
                  <a:schemeClr val="tx2"/>
                </a:solidFill>
              </a:rPr>
              <a:t>GridSearch</a:t>
            </a:r>
            <a:r>
              <a:rPr lang="en-US" sz="2000" dirty="0">
                <a:solidFill>
                  <a:schemeClr val="tx2"/>
                </a:solidFill>
              </a:rPr>
              <a:t>)</a:t>
            </a:r>
          </a:p>
          <a:p>
            <a:pPr defTabSz="914400">
              <a:lnSpc>
                <a:spcPct val="94000"/>
              </a:lnSpc>
              <a:spcAft>
                <a:spcPts val="200"/>
              </a:spcAft>
            </a:pPr>
            <a:endParaRPr lang="en-US" sz="2000" dirty="0">
              <a:solidFill>
                <a:schemeClr val="tx2"/>
              </a:solidFill>
            </a:endParaRPr>
          </a:p>
          <a:p>
            <a:pPr marL="285750" indent="-384048" defTabSz="914400">
              <a:lnSpc>
                <a:spcPct val="94000"/>
              </a:lnSpc>
              <a:spcAft>
                <a:spcPts val="200"/>
              </a:spcAft>
              <a:buFont typeface="Franklin Gothic Book" panose="020B0503020102020204" pitchFamily="34" charset="0"/>
              <a:buChar char="•"/>
            </a:pPr>
            <a:r>
              <a:rPr lang="en-US" sz="2000" dirty="0">
                <a:solidFill>
                  <a:schemeClr val="tx2"/>
                </a:solidFill>
              </a:rPr>
              <a:t>Data from multiple sources can increase the reliability and also generalization of the models.</a:t>
            </a:r>
          </a:p>
        </p:txBody>
      </p:sp>
    </p:spTree>
    <p:extLst>
      <p:ext uri="{BB962C8B-B14F-4D97-AF65-F5344CB8AC3E}">
        <p14:creationId xmlns:p14="http://schemas.microsoft.com/office/powerpoint/2010/main" val="3657396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F28ED-FF1E-4D19-BEFA-DD3C327478CB}"/>
              </a:ext>
            </a:extLst>
          </p:cNvPr>
          <p:cNvSpPr>
            <a:spLocks noGrp="1"/>
          </p:cNvSpPr>
          <p:nvPr>
            <p:ph type="title"/>
          </p:nvPr>
        </p:nvSpPr>
        <p:spPr/>
        <p:txBody>
          <a:bodyPr>
            <a:normAutofit/>
          </a:bodyPr>
          <a:lstStyle/>
          <a:p>
            <a:r>
              <a:rPr lang="en-US" sz="2800" b="1" dirty="0"/>
              <a:t>Appendix</a:t>
            </a:r>
          </a:p>
        </p:txBody>
      </p:sp>
      <p:pic>
        <p:nvPicPr>
          <p:cNvPr id="4" name="Picture 3">
            <a:extLst>
              <a:ext uri="{FF2B5EF4-FFF2-40B4-BE49-F238E27FC236}">
                <a16:creationId xmlns:a16="http://schemas.microsoft.com/office/drawing/2014/main" id="{1391236C-880D-460F-A351-1977B84F22D2}"/>
              </a:ext>
            </a:extLst>
          </p:cNvPr>
          <p:cNvPicPr>
            <a:picLocks noChangeAspect="1"/>
          </p:cNvPicPr>
          <p:nvPr/>
        </p:nvPicPr>
        <p:blipFill>
          <a:blip r:embed="rId2"/>
          <a:stretch>
            <a:fillRect/>
          </a:stretch>
        </p:blipFill>
        <p:spPr>
          <a:xfrm>
            <a:off x="1090612" y="1814512"/>
            <a:ext cx="5476875" cy="4791075"/>
          </a:xfrm>
          <a:prstGeom prst="rect">
            <a:avLst/>
          </a:prstGeom>
        </p:spPr>
      </p:pic>
      <p:pic>
        <p:nvPicPr>
          <p:cNvPr id="6" name="Picture 5">
            <a:extLst>
              <a:ext uri="{FF2B5EF4-FFF2-40B4-BE49-F238E27FC236}">
                <a16:creationId xmlns:a16="http://schemas.microsoft.com/office/drawing/2014/main" id="{2F6E8980-A824-4465-A5D8-8F7E7E914494}"/>
              </a:ext>
            </a:extLst>
          </p:cNvPr>
          <p:cNvPicPr>
            <a:picLocks noChangeAspect="1"/>
          </p:cNvPicPr>
          <p:nvPr/>
        </p:nvPicPr>
        <p:blipFill>
          <a:blip r:embed="rId3"/>
          <a:stretch>
            <a:fillRect/>
          </a:stretch>
        </p:blipFill>
        <p:spPr>
          <a:xfrm>
            <a:off x="6719887" y="1833562"/>
            <a:ext cx="4886325" cy="4772025"/>
          </a:xfrm>
          <a:prstGeom prst="rect">
            <a:avLst/>
          </a:prstGeom>
        </p:spPr>
      </p:pic>
      <p:sp>
        <p:nvSpPr>
          <p:cNvPr id="7" name="TextBox 6">
            <a:extLst>
              <a:ext uri="{FF2B5EF4-FFF2-40B4-BE49-F238E27FC236}">
                <a16:creationId xmlns:a16="http://schemas.microsoft.com/office/drawing/2014/main" id="{B5E374F0-C80F-49F9-9E3B-43C97DEDC7AA}"/>
              </a:ext>
            </a:extLst>
          </p:cNvPr>
          <p:cNvSpPr txBox="1"/>
          <p:nvPr/>
        </p:nvSpPr>
        <p:spPr>
          <a:xfrm>
            <a:off x="1569242" y="1491346"/>
            <a:ext cx="4888707" cy="369332"/>
          </a:xfrm>
          <a:prstGeom prst="rect">
            <a:avLst/>
          </a:prstGeom>
          <a:noFill/>
        </p:spPr>
        <p:txBody>
          <a:bodyPr wrap="square" rtlCol="0">
            <a:spAutoFit/>
          </a:bodyPr>
          <a:lstStyle/>
          <a:p>
            <a:r>
              <a:rPr lang="en-US" dirty="0" err="1"/>
              <a:t>Jointplot</a:t>
            </a:r>
            <a:r>
              <a:rPr lang="en-US" dirty="0"/>
              <a:t> of Base Model: Linear Regression</a:t>
            </a:r>
          </a:p>
        </p:txBody>
      </p:sp>
      <p:sp>
        <p:nvSpPr>
          <p:cNvPr id="8" name="TextBox 7">
            <a:extLst>
              <a:ext uri="{FF2B5EF4-FFF2-40B4-BE49-F238E27FC236}">
                <a16:creationId xmlns:a16="http://schemas.microsoft.com/office/drawing/2014/main" id="{D0FFD73A-AB40-449F-8021-5CCF57B69F74}"/>
              </a:ext>
            </a:extLst>
          </p:cNvPr>
          <p:cNvSpPr txBox="1"/>
          <p:nvPr/>
        </p:nvSpPr>
        <p:spPr>
          <a:xfrm>
            <a:off x="6848475" y="1447412"/>
            <a:ext cx="4888707" cy="369332"/>
          </a:xfrm>
          <a:prstGeom prst="rect">
            <a:avLst/>
          </a:prstGeom>
          <a:noFill/>
        </p:spPr>
        <p:txBody>
          <a:bodyPr wrap="square" rtlCol="0">
            <a:spAutoFit/>
          </a:bodyPr>
          <a:lstStyle/>
          <a:p>
            <a:r>
              <a:rPr lang="en-US" dirty="0" err="1"/>
              <a:t>Jointplot</a:t>
            </a:r>
            <a:r>
              <a:rPr lang="en-US" dirty="0"/>
              <a:t> of Final Model: </a:t>
            </a:r>
            <a:r>
              <a:rPr lang="en-US" dirty="0" err="1"/>
              <a:t>XGBoost</a:t>
            </a:r>
            <a:r>
              <a:rPr lang="en-US" dirty="0"/>
              <a:t> Regressor</a:t>
            </a:r>
          </a:p>
        </p:txBody>
      </p:sp>
    </p:spTree>
    <p:extLst>
      <p:ext uri="{BB962C8B-B14F-4D97-AF65-F5344CB8AC3E}">
        <p14:creationId xmlns:p14="http://schemas.microsoft.com/office/powerpoint/2010/main" val="178525719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85</TotalTime>
  <Words>490</Words>
  <Application>Microsoft Office PowerPoint</Application>
  <PresentationFormat>Widescreen</PresentationFormat>
  <Paragraphs>73</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Courier New</vt:lpstr>
      <vt:lpstr>Franklin Gothic Book</vt:lpstr>
      <vt:lpstr>Symbol</vt:lpstr>
      <vt:lpstr>Crop</vt:lpstr>
      <vt:lpstr>A Regression Story: Building a Price Predictive Model for Cars</vt:lpstr>
      <vt:lpstr>Introduction</vt:lpstr>
      <vt:lpstr>PowerPoint Presentation</vt:lpstr>
      <vt:lpstr>Methodology</vt:lpstr>
      <vt:lpstr>Regression Models: Evaluation Metrics</vt:lpstr>
      <vt:lpstr>Regression Models: Residuals Comparison</vt:lpstr>
      <vt:lpstr>Conclusion</vt:lpstr>
      <vt:lpstr>Future Works</vt:lpstr>
      <vt:lpstr>Appendix</vt:lpstr>
      <vt:lpstr>Appendix: Correlation of Numeric Features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Regression Story: Building a Price Predictive Model for Cars</dc:title>
  <dc:creator>Neshat Jalali</dc:creator>
  <cp:lastModifiedBy>Neshat Jalali</cp:lastModifiedBy>
  <cp:revision>9</cp:revision>
  <dcterms:created xsi:type="dcterms:W3CDTF">2021-10-12T18:49:52Z</dcterms:created>
  <dcterms:modified xsi:type="dcterms:W3CDTF">2021-10-12T20:15:07Z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